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59" r:id="rId5"/>
    <p:sldId id="262" r:id="rId6"/>
    <p:sldId id="263" r:id="rId7"/>
    <p:sldId id="261" r:id="rId8"/>
    <p:sldId id="264" r:id="rId9"/>
    <p:sldId id="265" r:id="rId10"/>
    <p:sldId id="268" r:id="rId11"/>
    <p:sldId id="266" r:id="rId12"/>
    <p:sldId id="269" r:id="rId13"/>
    <p:sldId id="267" r:id="rId14"/>
    <p:sldId id="270" r:id="rId15"/>
    <p:sldId id="273" r:id="rId16"/>
    <p:sldId id="272" r:id="rId17"/>
    <p:sldId id="274" r:id="rId18"/>
    <p:sldId id="275" r:id="rId19"/>
    <p:sldId id="276" r:id="rId20"/>
    <p:sldId id="277" r:id="rId21"/>
    <p:sldId id="279" r:id="rId22"/>
    <p:sldId id="28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01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13961-BC05-4C33-86F6-372BBC8A60C8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FBBFB-2A54-4FD2-90A5-7512DD06E1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61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Apresentação do </a:t>
            </a:r>
            <a:r>
              <a:rPr lang="pt-BR" b="1" dirty="0" err="1"/>
              <a:t>Dataset</a:t>
            </a:r>
            <a:r>
              <a:rPr lang="pt-BR" b="1" dirty="0"/>
              <a:t> — Air </a:t>
            </a:r>
            <a:r>
              <a:rPr lang="pt-BR" b="1" dirty="0" err="1"/>
              <a:t>Quality</a:t>
            </a:r>
            <a:r>
              <a:rPr lang="pt-BR" b="1" dirty="0"/>
              <a:t> (UCI)</a:t>
            </a:r>
          </a:p>
          <a:p>
            <a:r>
              <a:rPr lang="pt-BR" dirty="0"/>
              <a:t>Coletado na cidade de Milão (Itália), entre março e abril de 2004.</a:t>
            </a:r>
          </a:p>
          <a:p>
            <a:r>
              <a:rPr lang="pt-BR" dirty="0"/>
              <a:t>Inclui medições horárias de diversos poluentes: </a:t>
            </a:r>
            <a:r>
              <a:rPr lang="pt-BR" b="1" dirty="0"/>
              <a:t>CO, NO₂, C6H6 (benzeno)</a:t>
            </a:r>
            <a:r>
              <a:rPr lang="pt-BR" dirty="0"/>
              <a:t>, entre outros.</a:t>
            </a:r>
          </a:p>
          <a:p>
            <a:r>
              <a:rPr lang="pt-BR" dirty="0"/>
              <a:t>Cada poluente tem duas medições:</a:t>
            </a:r>
          </a:p>
          <a:p>
            <a:pPr lvl="1"/>
            <a:r>
              <a:rPr lang="pt-BR" b="1" dirty="0"/>
              <a:t>GT (Ground </a:t>
            </a:r>
            <a:r>
              <a:rPr lang="pt-BR" b="1" dirty="0" err="1"/>
              <a:t>Truth</a:t>
            </a:r>
            <a:r>
              <a:rPr lang="pt-BR" b="1" dirty="0"/>
              <a:t>)</a:t>
            </a:r>
            <a:r>
              <a:rPr lang="pt-BR" dirty="0"/>
              <a:t>: valores obtidos por equipamentos de referência (alta precisão).</a:t>
            </a:r>
          </a:p>
          <a:p>
            <a:pPr lvl="1"/>
            <a:r>
              <a:rPr lang="pt-BR" b="1" dirty="0"/>
              <a:t>Sensores PT08</a:t>
            </a:r>
            <a:r>
              <a:rPr lang="pt-BR" dirty="0"/>
              <a:t>: leituras de sensores de baixo custo.</a:t>
            </a:r>
          </a:p>
          <a:p>
            <a:r>
              <a:rPr lang="pt-BR" dirty="0"/>
              <a:t>O objetivo é </a:t>
            </a:r>
            <a:r>
              <a:rPr lang="pt-BR" b="1" dirty="0"/>
              <a:t>comparar e modelar a relação entre os sensores e os valores reais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43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04649-8028-DB26-F031-9D315C6F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AECD7A2-EAA9-C8E0-B045-B1F345BE2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424EA0F-04BE-43ED-A57E-49817E0FE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33C5A9-0543-ABD0-54BA-F79661F4C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61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https://colab.research.google.com/drive/1StUFYxZSOYsq3NMvDHVWDWDTmdleMSQW?usp=sharing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962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Sensores de Baixo Custo e seus Desafios</a:t>
            </a:r>
          </a:p>
          <a:p>
            <a:r>
              <a:rPr lang="pt-BR" dirty="0"/>
              <a:t>Sensores de baixo custo são amplamente utilizados para </a:t>
            </a:r>
            <a:r>
              <a:rPr lang="pt-BR" b="1" dirty="0"/>
              <a:t>monitoramento ambiental</a:t>
            </a:r>
            <a:r>
              <a:rPr lang="pt-BR" dirty="0"/>
              <a:t>, especialmente em áreas urbanas e com poucos recursos.</a:t>
            </a:r>
          </a:p>
          <a:p>
            <a:r>
              <a:rPr lang="pt-BR" dirty="0"/>
              <a:t>Apesar de acessíveis, esses sensores apresentam </a:t>
            </a:r>
            <a:r>
              <a:rPr lang="pt-BR" b="1" dirty="0"/>
              <a:t>limitações quanto à precisão e estabilidade</a:t>
            </a:r>
            <a:r>
              <a:rPr lang="pt-BR" dirty="0"/>
              <a:t>, principalmente em condições adversas (umidade, temperatura, envelhecimento do sensor).</a:t>
            </a:r>
          </a:p>
          <a:p>
            <a:r>
              <a:rPr lang="pt-BR" dirty="0"/>
              <a:t>Isso levanta a questão: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886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99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📋 Descrição do Experimento</a:t>
            </a:r>
          </a:p>
          <a:p>
            <a:r>
              <a:rPr lang="pt-BR" dirty="0"/>
              <a:t>O experimento seguiu as etapas abaixo, aplicadas para tarefas de </a:t>
            </a:r>
            <a:r>
              <a:rPr lang="pt-BR" b="1" dirty="0"/>
              <a:t>classificação</a:t>
            </a:r>
            <a:r>
              <a:rPr lang="pt-BR" dirty="0"/>
              <a:t> e </a:t>
            </a:r>
            <a:r>
              <a:rPr lang="pt-BR" b="1" dirty="0"/>
              <a:t>regressão</a:t>
            </a:r>
            <a:r>
              <a:rPr lang="pt-BR" dirty="0"/>
              <a:t>:</a:t>
            </a:r>
          </a:p>
          <a:p>
            <a:r>
              <a:rPr lang="pt-BR" b="1" dirty="0"/>
              <a:t>Coleta e carregamento dos dados</a:t>
            </a:r>
            <a:endParaRPr lang="pt-BR" dirty="0"/>
          </a:p>
          <a:p>
            <a:pPr lvl="1"/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i="1" dirty="0"/>
              <a:t>Air </a:t>
            </a:r>
            <a:r>
              <a:rPr lang="pt-BR" i="1" dirty="0" err="1"/>
              <a:t>Quality</a:t>
            </a:r>
            <a:r>
              <a:rPr lang="pt-BR" dirty="0"/>
              <a:t> (UCI)</a:t>
            </a:r>
          </a:p>
          <a:p>
            <a:pPr lvl="1"/>
            <a:r>
              <a:rPr lang="pt-BR" dirty="0"/>
              <a:t>Arquivo CSV extraído de um arquivo zip via </a:t>
            </a:r>
            <a:r>
              <a:rPr lang="pt-BR" dirty="0" err="1"/>
              <a:t>requests</a:t>
            </a:r>
            <a:r>
              <a:rPr lang="pt-BR" dirty="0"/>
              <a:t> e pandas</a:t>
            </a:r>
          </a:p>
          <a:p>
            <a:r>
              <a:rPr lang="pt-BR" b="1" dirty="0"/>
              <a:t>Pré-processamento</a:t>
            </a:r>
            <a:endParaRPr lang="pt-BR" dirty="0"/>
          </a:p>
          <a:p>
            <a:pPr lvl="1"/>
            <a:r>
              <a:rPr lang="pt-BR" dirty="0"/>
              <a:t>Remoção de colunas irrelevantes</a:t>
            </a:r>
          </a:p>
          <a:p>
            <a:pPr lvl="1"/>
            <a:r>
              <a:rPr lang="pt-BR" dirty="0"/>
              <a:t>Conversão de Date + Time em </a:t>
            </a:r>
            <a:r>
              <a:rPr lang="pt-BR" dirty="0" err="1"/>
              <a:t>DateTime</a:t>
            </a:r>
            <a:r>
              <a:rPr lang="pt-BR" dirty="0"/>
              <a:t> index</a:t>
            </a:r>
          </a:p>
          <a:p>
            <a:pPr lvl="1"/>
            <a:r>
              <a:rPr lang="pt-BR" dirty="0"/>
              <a:t>Substituição de valores inválidos (</a:t>
            </a:r>
            <a:r>
              <a:rPr lang="pt-BR" dirty="0" err="1"/>
              <a:t>ex</a:t>
            </a:r>
            <a:r>
              <a:rPr lang="pt-BR" dirty="0"/>
              <a:t>: -200 → </a:t>
            </a:r>
            <a:r>
              <a:rPr lang="pt-BR" dirty="0" err="1"/>
              <a:t>NaN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Interpolação linear para preenchimento de valores ausentes</a:t>
            </a:r>
          </a:p>
          <a:p>
            <a:pPr lvl="1"/>
            <a:r>
              <a:rPr lang="pt-BR" dirty="0"/>
              <a:t>Escalonamento com </a:t>
            </a:r>
            <a:r>
              <a:rPr lang="pt-BR" dirty="0" err="1"/>
              <a:t>StandardScaler</a:t>
            </a:r>
            <a:endParaRPr lang="pt-BR" dirty="0"/>
          </a:p>
          <a:p>
            <a:r>
              <a:rPr lang="pt-BR" b="1" dirty="0"/>
              <a:t>Engenharia de Atributos</a:t>
            </a:r>
            <a:endParaRPr lang="pt-BR" dirty="0"/>
          </a:p>
          <a:p>
            <a:pPr lvl="1"/>
            <a:r>
              <a:rPr lang="pt-BR" dirty="0"/>
              <a:t>Criação de variável alvo categórica (</a:t>
            </a:r>
            <a:r>
              <a:rPr lang="pt-BR" dirty="0" err="1"/>
              <a:t>CO_Class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Separação entre X e y</a:t>
            </a:r>
          </a:p>
          <a:p>
            <a:pPr lvl="1"/>
            <a:r>
              <a:rPr lang="pt-BR" dirty="0"/>
              <a:t>Aplicação de </a:t>
            </a:r>
            <a:r>
              <a:rPr lang="pt-BR" b="1" dirty="0"/>
              <a:t>SMOTE</a:t>
            </a:r>
            <a:r>
              <a:rPr lang="pt-BR" dirty="0"/>
              <a:t> para balancear as classes</a:t>
            </a:r>
          </a:p>
          <a:p>
            <a:r>
              <a:rPr lang="pt-BR" b="1" dirty="0"/>
              <a:t>Treinamento dos Modelos</a:t>
            </a:r>
            <a:endParaRPr lang="pt-BR" dirty="0"/>
          </a:p>
          <a:p>
            <a:pPr lvl="1"/>
            <a:r>
              <a:rPr lang="pt-BR" dirty="0"/>
              <a:t>Modelos testados:</a:t>
            </a:r>
          </a:p>
          <a:p>
            <a:pPr lvl="2"/>
            <a:r>
              <a:rPr lang="pt-BR" dirty="0"/>
              <a:t>Classificação: </a:t>
            </a:r>
            <a:r>
              <a:rPr lang="pt-BR" dirty="0" err="1"/>
              <a:t>LogisticRegression</a:t>
            </a:r>
            <a:r>
              <a:rPr lang="pt-BR" dirty="0"/>
              <a:t>, </a:t>
            </a:r>
            <a:r>
              <a:rPr lang="pt-BR" dirty="0" err="1"/>
              <a:t>RandomForestClassifier</a:t>
            </a:r>
            <a:r>
              <a:rPr lang="pt-BR" dirty="0"/>
              <a:t>, </a:t>
            </a:r>
            <a:r>
              <a:rPr lang="pt-BR" dirty="0" err="1"/>
              <a:t>XGBClassifier</a:t>
            </a:r>
            <a:endParaRPr lang="pt-BR" dirty="0"/>
          </a:p>
          <a:p>
            <a:pPr lvl="2"/>
            <a:r>
              <a:rPr lang="pt-BR" dirty="0"/>
              <a:t>Regressão: </a:t>
            </a:r>
            <a:r>
              <a:rPr lang="pt-BR" dirty="0" err="1"/>
              <a:t>LinearRegression</a:t>
            </a:r>
            <a:r>
              <a:rPr lang="pt-BR" dirty="0"/>
              <a:t>, </a:t>
            </a:r>
            <a:r>
              <a:rPr lang="pt-BR" dirty="0" err="1"/>
              <a:t>RandomForestRegressor</a:t>
            </a:r>
            <a:r>
              <a:rPr lang="pt-BR" dirty="0"/>
              <a:t>, </a:t>
            </a:r>
            <a:r>
              <a:rPr lang="pt-BR" dirty="0" err="1"/>
              <a:t>XGBRegressor</a:t>
            </a:r>
            <a:endParaRPr lang="pt-BR" dirty="0"/>
          </a:p>
          <a:p>
            <a:pPr lvl="1"/>
            <a:r>
              <a:rPr lang="pt-BR" dirty="0"/>
              <a:t>Aplicação de </a:t>
            </a:r>
            <a:r>
              <a:rPr lang="pt-BR" b="1" dirty="0" err="1"/>
              <a:t>GridSearchCV</a:t>
            </a:r>
            <a:r>
              <a:rPr lang="pt-BR" dirty="0"/>
              <a:t> com validação cruzada (20 </a:t>
            </a:r>
            <a:r>
              <a:rPr lang="pt-BR" dirty="0" err="1"/>
              <a:t>fits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Comparação de métricas: </a:t>
            </a:r>
            <a:r>
              <a:rPr lang="pt-BR" i="1" dirty="0" err="1"/>
              <a:t>accuracy</a:t>
            </a:r>
            <a:r>
              <a:rPr lang="pt-BR" dirty="0"/>
              <a:t>, </a:t>
            </a:r>
            <a:r>
              <a:rPr lang="pt-BR" i="1" dirty="0"/>
              <a:t>R²</a:t>
            </a:r>
            <a:r>
              <a:rPr lang="pt-BR" dirty="0"/>
              <a:t>, </a:t>
            </a:r>
            <a:r>
              <a:rPr lang="pt-BR" i="1" dirty="0"/>
              <a:t>RMSE</a:t>
            </a:r>
            <a:r>
              <a:rPr lang="pt-BR" dirty="0"/>
              <a:t>, </a:t>
            </a:r>
            <a:r>
              <a:rPr lang="pt-BR" i="1" dirty="0"/>
              <a:t>MAE</a:t>
            </a:r>
            <a:r>
              <a:rPr lang="pt-BR" dirty="0"/>
              <a:t>, </a:t>
            </a:r>
            <a:r>
              <a:rPr lang="pt-BR" i="1" dirty="0"/>
              <a:t>f1-score</a:t>
            </a:r>
            <a:endParaRPr lang="pt-BR" dirty="0"/>
          </a:p>
          <a:p>
            <a:r>
              <a:rPr lang="pt-BR" b="1" dirty="0"/>
              <a:t>PCA</a:t>
            </a:r>
            <a:endParaRPr lang="pt-BR" dirty="0"/>
          </a:p>
          <a:p>
            <a:pPr lvl="1"/>
            <a:r>
              <a:rPr lang="pt-BR" dirty="0"/>
              <a:t>Redução de dimensionalidade preservando &gt;95% da variância</a:t>
            </a:r>
          </a:p>
          <a:p>
            <a:pPr lvl="1"/>
            <a:r>
              <a:rPr lang="pt-BR" dirty="0"/>
              <a:t>Reavaliação dos modelos com os dados transformados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95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899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FAF7-3E6F-18D1-59FA-F83DECDB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72A99C-DDBF-894C-FFF6-71E8129FD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EC2337-0748-F550-9BC9-A8886026F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AD5779-FCAD-E7C0-D8ED-A29E598D4A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69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A017B-5CF5-4B57-BDFA-BF2E78B13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38A1D6-118E-723F-6CCA-55EA2EC29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DF1833-8D4B-7E1A-F679-F174979A4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F5D179-F756-D504-7A0D-7786DADE7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834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720F-DCA5-4762-FF32-1B835CE87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CDC385-EE3B-A82F-ACE7-E238E7109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7747046-5E27-DE0B-515A-7B535BBE4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4936EE-F3EF-6C63-3A6B-B3F1224D9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25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F38D8-0293-B486-3F75-C456DC52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A4F5CC9-656F-4297-88B8-A5D86BC673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310111-FC4D-EAFE-165E-9E873EFCF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36BC47-85F5-98E5-31FD-F27D5CBDC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1FBBFB-2A54-4FD2-90A5-7512DD06E1B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85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C7BC1-0D5A-CBBC-7FE9-94D762AF0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D31499-1E7C-FAE9-369F-CF9D75BDB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36D53-0D4B-3CA9-5BD7-F62E088C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0BCD4-A4E6-423F-2D6F-44B3DBF6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59C26C-44AB-0867-F83C-CB20CA261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49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DCA1A-3250-170D-4BF4-827D71621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18FCD6-2E47-4D76-4CCE-AEFB51C08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FB7E07-7A75-744C-F777-B1770901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D93963-CC6F-F91F-987E-6EF72010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686372-901E-444B-B662-8EB48545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55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AA5324-BC2B-5EDC-4DF0-EC16E127AF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26F4C5-1A4C-349B-44B7-5E13F2D61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55D4F4-64D0-3DC2-7B5E-5669AD26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8C3758-C787-E5F2-0F9B-0064D375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A24450-5E3C-ECDD-F8B6-B4CC38D2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25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1FFB8-1CE1-4762-BCC8-E21ECA45C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6C85ED-7300-6512-E537-886528304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256130-F290-3206-1082-61DC92D7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7FD81-F4A1-42EA-B1B9-1FA467D1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B4975-2E2C-1F27-C2AD-BB25E8FB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05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FBDC4-432F-DA0A-8189-EB7637E8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720A78-4995-321D-364E-AB3B2004D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09F86F-500C-D0B5-680B-0D394C20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BB6FA7-ED21-87BC-1638-B3D3EC4D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B4692D-A548-536B-0AD1-CE081168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82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7A3FF-EF23-E186-44B3-9D72E48E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1650C4-5209-CEF3-F8F9-E600E9987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BF5866-3B50-C047-5978-E71B2C466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872371-E925-5548-8276-30D12F347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B422D-F48B-401D-B4E5-75D128BE4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DAE02C-DEF8-B026-DE1C-E6063B49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6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4B32-C8B9-9A3F-EB5A-B217FB3B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4EAB69-9209-DF55-B043-BC331D8DF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20474B-56E5-C4A2-E001-037D64F7E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0086F49-A608-A9E1-5723-A26D55D60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AE639A-E3B4-0F4A-2B1D-BB151F4B9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7C8FD6-294F-F128-88AC-23D188C3F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02EC820-5FFF-C6E0-9A8D-95C4A533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8B4CBC-0164-26E9-C725-44CB9365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04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BD794-ABFC-5E9A-22E7-AADD2758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E04883-9A5A-25C1-5A5E-677F8519E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5A0746-6EB4-40D8-B39B-A9815E83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997173A-CFEF-1F92-4915-4ADA00559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47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DF65E1-7134-F8F5-CD7A-485E0F1A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C55B3F-6CC1-49B1-2F73-CB1566CD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0A8D60-7A6C-DC59-EE3D-9438C88E1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18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605E6-006C-5B2C-CF21-2079CFC2E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A20E6F-9AE4-0459-167E-CCD775950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6A09E6-2405-FD92-9E85-3519C4BF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2F5DCC-6DBD-CEBE-D448-ADF726CF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4D92AE-A647-A650-6E12-AC5D6273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DF5311-131D-C08F-6137-C0A89C72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8088E-808F-3530-C4ED-6EC5509E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FBE89E-81A0-39C7-8F9F-31D0219F6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85D52D-B2B3-AD06-5662-7856A97E8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B9820E-4F52-03CF-BE33-D95CE7B42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5CE4A5-D84A-5C66-5376-9E57CF63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EC7CFB-C27B-EF3A-5910-102921B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08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00BE372-F2F7-80F1-B7DA-AA2723BC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B6893D-0D6C-F367-890B-85076A7C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3EA237-AD85-1116-1C61-F70456F63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74161-6397-4998-AE6C-757ABABE979D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2F3DD-AD01-336E-540F-5808519C6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F505F5-4123-71B1-7B18-33FF100F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80CE41-2899-46DA-8A43-E120BFCDD4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40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UFYxZSOYsq3NMvDHVWDWDTmdleMSQW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we calculate our air quality index and why we need it - Breeze  Technologies">
            <a:extLst>
              <a:ext uri="{FF2B5EF4-FFF2-40B4-BE49-F238E27FC236}">
                <a16:creationId xmlns:a16="http://schemas.microsoft.com/office/drawing/2014/main" id="{964D5C67-90FD-3A2D-3D26-692BEFBB2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3" t="10021" r="-1" b="10019"/>
          <a:stretch>
            <a:fillRect/>
          </a:stretch>
        </p:blipFill>
        <p:spPr bwMode="auto">
          <a:xfrm>
            <a:off x="6250329" y="812801"/>
            <a:ext cx="5383887" cy="5232398"/>
          </a:xfrm>
          <a:prstGeom prst="roundRect">
            <a:avLst>
              <a:gd name="adj" fmla="val 2952"/>
            </a:avLst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ADAC635-CCAB-F813-3017-DAA1E9289B1F}"/>
              </a:ext>
            </a:extLst>
          </p:cNvPr>
          <p:cNvSpPr/>
          <p:nvPr/>
        </p:nvSpPr>
        <p:spPr>
          <a:xfrm>
            <a:off x="6181292" y="812800"/>
            <a:ext cx="5521960" cy="523239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9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E860594-CA5E-BA7E-788A-B33225AFAEFC}"/>
              </a:ext>
            </a:extLst>
          </p:cNvPr>
          <p:cNvSpPr txBox="1"/>
          <p:nvPr/>
        </p:nvSpPr>
        <p:spPr>
          <a:xfrm>
            <a:off x="555753" y="1947689"/>
            <a:ext cx="8110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Century Gothic" panose="020B0502020202020204" pitchFamily="34" charset="0"/>
              </a:rPr>
              <a:t>ANÁLISE QUALIDADE DO AR COM SENSORES DE BAIXO CUSTO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BB28D6-BE70-A515-9C16-A1A63C4ED067}"/>
              </a:ext>
            </a:extLst>
          </p:cNvPr>
          <p:cNvSpPr txBox="1"/>
          <p:nvPr/>
        </p:nvSpPr>
        <p:spPr>
          <a:xfrm>
            <a:off x="555753" y="273149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Projeto Final 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B41478C-2382-B533-BC7D-0E44DAB84831}"/>
              </a:ext>
            </a:extLst>
          </p:cNvPr>
          <p:cNvSpPr txBox="1"/>
          <p:nvPr/>
        </p:nvSpPr>
        <p:spPr>
          <a:xfrm>
            <a:off x="555753" y="6152473"/>
            <a:ext cx="540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André Wanderley de Melo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B8F8D8A-C324-ACE4-5A78-2C7332D74335}"/>
              </a:ext>
            </a:extLst>
          </p:cNvPr>
          <p:cNvCxnSpPr>
            <a:cxnSpLocks/>
          </p:cNvCxnSpPr>
          <p:nvPr/>
        </p:nvCxnSpPr>
        <p:spPr>
          <a:xfrm>
            <a:off x="641350" y="812800"/>
            <a:ext cx="10909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A15C72F-A941-03D3-8F66-FAAAC67A22B8}"/>
              </a:ext>
            </a:extLst>
          </p:cNvPr>
          <p:cNvSpPr/>
          <p:nvPr/>
        </p:nvSpPr>
        <p:spPr>
          <a:xfrm>
            <a:off x="645160" y="4555920"/>
            <a:ext cx="2350007" cy="46166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BA63CED-C176-E187-514F-56C5D5E6EF18}"/>
              </a:ext>
            </a:extLst>
          </p:cNvPr>
          <p:cNvSpPr/>
          <p:nvPr/>
        </p:nvSpPr>
        <p:spPr>
          <a:xfrm>
            <a:off x="3027679" y="4555920"/>
            <a:ext cx="2350007" cy="461665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781B8C8-7638-6A44-225A-52F793B91A98}"/>
              </a:ext>
            </a:extLst>
          </p:cNvPr>
          <p:cNvCxnSpPr>
            <a:cxnSpLocks/>
          </p:cNvCxnSpPr>
          <p:nvPr/>
        </p:nvCxnSpPr>
        <p:spPr>
          <a:xfrm>
            <a:off x="642000" y="6045198"/>
            <a:ext cx="1090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490ABE-6641-C2D2-743D-01611CBD2843}"/>
              </a:ext>
            </a:extLst>
          </p:cNvPr>
          <p:cNvSpPr txBox="1"/>
          <p:nvPr/>
        </p:nvSpPr>
        <p:spPr>
          <a:xfrm>
            <a:off x="713739" y="4555920"/>
            <a:ext cx="2212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Classificação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B24EDD-EA4E-D5BD-3C7A-A10536232891}"/>
              </a:ext>
            </a:extLst>
          </p:cNvPr>
          <p:cNvSpPr txBox="1"/>
          <p:nvPr/>
        </p:nvSpPr>
        <p:spPr>
          <a:xfrm>
            <a:off x="3073398" y="4555920"/>
            <a:ext cx="2258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latin typeface="Century Gothic" panose="020B0502020202020204" pitchFamily="34" charset="0"/>
              </a:rPr>
              <a:t>Regressão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98C9287-D9BB-C796-C188-9A2B19658F9D}"/>
              </a:ext>
            </a:extLst>
          </p:cNvPr>
          <p:cNvGrpSpPr/>
          <p:nvPr/>
        </p:nvGrpSpPr>
        <p:grpSpPr>
          <a:xfrm>
            <a:off x="12954000" y="370589"/>
            <a:ext cx="6207760" cy="6094070"/>
            <a:chOff x="5547360" y="370589"/>
            <a:chExt cx="6207760" cy="6094070"/>
          </a:xfrm>
        </p:grpSpPr>
        <p:pic>
          <p:nvPicPr>
            <p:cNvPr id="24" name="Picture 4" descr="Air quality | RPS">
              <a:extLst>
                <a:ext uri="{FF2B5EF4-FFF2-40B4-BE49-F238E27FC236}">
                  <a16:creationId xmlns:a16="http://schemas.microsoft.com/office/drawing/2014/main" id="{22745B21-B742-2ED5-EF7F-F943CEC2AF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8" r="6367"/>
            <a:stretch>
              <a:fillRect/>
            </a:stretch>
          </p:blipFill>
          <p:spPr bwMode="auto">
            <a:xfrm flipH="1">
              <a:off x="5547360" y="370589"/>
              <a:ext cx="6207760" cy="6094070"/>
            </a:xfrm>
            <a:prstGeom prst="roundRect">
              <a:avLst>
                <a:gd name="adj" fmla="val 470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FA044A1B-B698-FA16-94A0-F6FED7934765}"/>
                </a:ext>
              </a:extLst>
            </p:cNvPr>
            <p:cNvSpPr/>
            <p:nvPr/>
          </p:nvSpPr>
          <p:spPr>
            <a:xfrm>
              <a:off x="5547360" y="381965"/>
              <a:ext cx="6207760" cy="6082694"/>
            </a:xfrm>
            <a:prstGeom prst="roundRect">
              <a:avLst>
                <a:gd name="adj" fmla="val 4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331B7E7-2DD7-97B6-1CFA-44C6AC92E168}"/>
              </a:ext>
            </a:extLst>
          </p:cNvPr>
          <p:cNvSpPr txBox="1"/>
          <p:nvPr/>
        </p:nvSpPr>
        <p:spPr>
          <a:xfrm>
            <a:off x="-4037527" y="2967335"/>
            <a:ext cx="389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003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  <p:bldP spid="6" grpId="0"/>
      <p:bldP spid="8" grpId="0"/>
      <p:bldP spid="15" grpId="0" animBg="1"/>
      <p:bldP spid="16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723AE-7F90-FC97-3ED3-91422137B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BD742BC-FFB0-89CB-DA03-FB8F52F0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7" r="21357"/>
          <a:stretch/>
        </p:blipFill>
        <p:spPr bwMode="auto">
          <a:xfrm>
            <a:off x="6324600" y="370589"/>
            <a:ext cx="5430520" cy="6094070"/>
          </a:xfrm>
          <a:prstGeom prst="roundRect">
            <a:avLst>
              <a:gd name="adj" fmla="val 47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DDBBEF-A13C-339E-09E1-03E29A710856}"/>
              </a:ext>
            </a:extLst>
          </p:cNvPr>
          <p:cNvSpPr txBox="1"/>
          <p:nvPr/>
        </p:nvSpPr>
        <p:spPr>
          <a:xfrm>
            <a:off x="543559" y="2967335"/>
            <a:ext cx="52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RESULTADOS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A2C5105-43BF-15DF-7257-050ECFA3DAA8}"/>
              </a:ext>
            </a:extLst>
          </p:cNvPr>
          <p:cNvSpPr/>
          <p:nvPr/>
        </p:nvSpPr>
        <p:spPr>
          <a:xfrm>
            <a:off x="6324600" y="381965"/>
            <a:ext cx="5430520" cy="6082694"/>
          </a:xfrm>
          <a:prstGeom prst="roundRect">
            <a:avLst>
              <a:gd name="adj" fmla="val 45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76271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BD34F30-7589-F7E8-9DD6-6E9BFD72A8C7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CLASSIFICAÇÃO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A004DD6-E5D0-A4A6-FFDE-C7EEFD95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1721840"/>
            <a:ext cx="11795760" cy="341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670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39323-D509-A2D9-E829-84B8AE97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8ABF1FF-E413-024D-B019-14B5E86D1A52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CLASSIFICAÇÃO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82DEAA9-68CF-2455-8FE2-E0E0382C1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2133419"/>
            <a:ext cx="5325218" cy="259116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755506-DC7A-5DDF-60F7-361370FF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56" y="1463041"/>
            <a:ext cx="4765962" cy="39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03EBB-3E33-91D5-A555-90974E67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239B6C-DF70-96DB-0777-CEB01106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2109603"/>
            <a:ext cx="5172797" cy="26387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CF2C94-AFB7-E1E0-A4DE-31C1060D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5"/>
          <a:stretch>
            <a:fillRect/>
          </a:stretch>
        </p:blipFill>
        <p:spPr>
          <a:xfrm>
            <a:off x="6522722" y="1473485"/>
            <a:ext cx="4709616" cy="39110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73DD81E-05FA-53F7-CC23-1D237EDADB8F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CLASSIFICAÇÃO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3C0BE1AA-ED28-4AAA-489B-4715BDBDB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64625"/>
              </p:ext>
            </p:extLst>
          </p:nvPr>
        </p:nvGraphicFramePr>
        <p:xfrm>
          <a:off x="2032000" y="555134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2294344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21699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entury Gothic" panose="020B0502020202020204" pitchFamily="34" charset="0"/>
                        </a:rPr>
                        <a:t>Algoritmo SEM PCA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entury Gothic" panose="020B0502020202020204" pitchFamily="34" charset="0"/>
                        </a:rPr>
                        <a:t>Algoritmo COM PCA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26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>
                          <a:latin typeface="Century Gothic" panose="020B0502020202020204" pitchFamily="34" charset="0"/>
                        </a:rPr>
                        <a:t>98,41%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atin typeface="Century Gothic" panose="020B0502020202020204" pitchFamily="34" charset="0"/>
                        </a:rPr>
                        <a:t>97,91%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8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64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025D1-1297-F4D9-258A-F4597C99D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59DA1D6-93CC-0061-CB10-043DBF5BBB89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REGRESSÃO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183B49F-B744-29B2-493B-F90F6F4E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600034"/>
            <a:ext cx="11094720" cy="365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E26889F-3709-E161-9089-27900F7C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30" y="5549763"/>
            <a:ext cx="243874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764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41A67-4AA1-8FCF-6100-48EAF6315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1768A35-90C5-6B83-A9E2-2EF57DA37E24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REGRESSÃO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294E28B-4CDA-F4D5-3253-BE5BD771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02" y="1584961"/>
            <a:ext cx="11186196" cy="368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C0F4D40-D94A-98AE-8A09-2288061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051" y="553452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EC875-FE6B-B45E-976C-1302CDC1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23876BA-FEE8-402C-02CA-B6BD3CB540D8}"/>
              </a:ext>
            </a:extLst>
          </p:cNvPr>
          <p:cNvSpPr txBox="1"/>
          <p:nvPr/>
        </p:nvSpPr>
        <p:spPr>
          <a:xfrm>
            <a:off x="3032760" y="285095"/>
            <a:ext cx="6126480" cy="1021556"/>
          </a:xfrm>
          <a:prstGeom prst="roundRect">
            <a:avLst>
              <a:gd name="adj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REGRESSÃO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F1D74BA-6467-5950-72AD-549B3676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679013"/>
            <a:ext cx="10607040" cy="34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D49A3B-98DD-6F9A-F76F-F5B09B46621C}"/>
              </a:ext>
            </a:extLst>
          </p:cNvPr>
          <p:cNvSpPr txBox="1"/>
          <p:nvPr/>
        </p:nvSpPr>
        <p:spPr>
          <a:xfrm>
            <a:off x="-5918201" y="2967335"/>
            <a:ext cx="52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CONCLUSÃO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FD87A0-7F73-1D73-0260-9A2CF39E2425}"/>
              </a:ext>
            </a:extLst>
          </p:cNvPr>
          <p:cNvGrpSpPr/>
          <p:nvPr/>
        </p:nvGrpSpPr>
        <p:grpSpPr>
          <a:xfrm>
            <a:off x="13014960" y="370589"/>
            <a:ext cx="5430520" cy="6094070"/>
            <a:chOff x="6324600" y="370589"/>
            <a:chExt cx="5430520" cy="6094070"/>
          </a:xfrm>
        </p:grpSpPr>
        <p:pic>
          <p:nvPicPr>
            <p:cNvPr id="9" name="Picture 4" descr="Air quality | RPS">
              <a:extLst>
                <a:ext uri="{FF2B5EF4-FFF2-40B4-BE49-F238E27FC236}">
                  <a16:creationId xmlns:a16="http://schemas.microsoft.com/office/drawing/2014/main" id="{B53427B8-6C16-086D-F40F-CA01B18A07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7" r="14558"/>
            <a:stretch>
              <a:fillRect/>
            </a:stretch>
          </p:blipFill>
          <p:spPr bwMode="auto">
            <a:xfrm flipH="1">
              <a:off x="6324600" y="370589"/>
              <a:ext cx="5430520" cy="6094070"/>
            </a:xfrm>
            <a:prstGeom prst="roundRect">
              <a:avLst>
                <a:gd name="adj" fmla="val 470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0FB7DFF-CD10-CCBC-6BCC-6D4162DD5313}"/>
                </a:ext>
              </a:extLst>
            </p:cNvPr>
            <p:cNvSpPr/>
            <p:nvPr/>
          </p:nvSpPr>
          <p:spPr>
            <a:xfrm>
              <a:off x="6324600" y="381965"/>
              <a:ext cx="5430520" cy="6082694"/>
            </a:xfrm>
            <a:prstGeom prst="roundRect">
              <a:avLst>
                <a:gd name="adj" fmla="val 4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294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51D6-CFC5-1C16-6887-E0AB99B08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B99BC06-3D21-08E6-FA46-0DB4ABF44432}"/>
              </a:ext>
            </a:extLst>
          </p:cNvPr>
          <p:cNvSpPr txBox="1"/>
          <p:nvPr/>
        </p:nvSpPr>
        <p:spPr>
          <a:xfrm>
            <a:off x="543559" y="2967335"/>
            <a:ext cx="52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FC2CC91-230A-063D-BDC4-8B020228425D}"/>
              </a:ext>
            </a:extLst>
          </p:cNvPr>
          <p:cNvGrpSpPr/>
          <p:nvPr/>
        </p:nvGrpSpPr>
        <p:grpSpPr>
          <a:xfrm>
            <a:off x="6324600" y="370589"/>
            <a:ext cx="5430520" cy="6094070"/>
            <a:chOff x="6324600" y="370589"/>
            <a:chExt cx="5430520" cy="609407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13C85B5-A3B1-9A37-6D1E-D11CA00FE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82" r="20282"/>
            <a:stretch/>
          </p:blipFill>
          <p:spPr bwMode="auto">
            <a:xfrm>
              <a:off x="6324600" y="370589"/>
              <a:ext cx="5430520" cy="6094070"/>
            </a:xfrm>
            <a:prstGeom prst="roundRect">
              <a:avLst>
                <a:gd name="adj" fmla="val 470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EAB9C49F-A7F0-5389-6EA7-39AAB049B7DF}"/>
                </a:ext>
              </a:extLst>
            </p:cNvPr>
            <p:cNvSpPr/>
            <p:nvPr/>
          </p:nvSpPr>
          <p:spPr>
            <a:xfrm>
              <a:off x="6324600" y="381965"/>
              <a:ext cx="5430520" cy="6082694"/>
            </a:xfrm>
            <a:prstGeom prst="roundRect">
              <a:avLst>
                <a:gd name="adj" fmla="val 4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83110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09894-02B6-C0D9-94F4-B25D487CB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935950-C469-223E-7027-877D64E84005}"/>
              </a:ext>
            </a:extLst>
          </p:cNvPr>
          <p:cNvSpPr txBox="1"/>
          <p:nvPr/>
        </p:nvSpPr>
        <p:spPr>
          <a:xfrm>
            <a:off x="513080" y="2305615"/>
            <a:ext cx="5811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b="1" dirty="0">
                <a:latin typeface="Century Gothic" panose="020B0502020202020204" pitchFamily="34" charset="0"/>
              </a:rPr>
              <a:t>Random Forest </a:t>
            </a:r>
            <a:r>
              <a:rPr lang="pt-BR" sz="2800" dirty="0">
                <a:latin typeface="Century Gothic" panose="020B0502020202020204" pitchFamily="34" charset="0"/>
              </a:rPr>
              <a:t>se destacou com as maior acurácia e menores erros, mostrando bom desempenho na tarefa de </a:t>
            </a:r>
            <a:r>
              <a:rPr lang="pt-BR" sz="2800" b="1" dirty="0">
                <a:latin typeface="Century Gothic" panose="020B0502020202020204" pitchFamily="34" charset="0"/>
              </a:rPr>
              <a:t>classificação e regressão</a:t>
            </a:r>
            <a:r>
              <a:rPr lang="pt-BR" sz="28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3316" name="Picture 4" descr="Introducing TensorFlow Decision Forests — The TensorFlow Blog">
            <a:extLst>
              <a:ext uri="{FF2B5EF4-FFF2-40B4-BE49-F238E27FC236}">
                <a16:creationId xmlns:a16="http://schemas.microsoft.com/office/drawing/2014/main" id="{E1A1E714-5F20-9B6B-A1EE-3B5A3DD06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254987"/>
            <a:ext cx="5582922" cy="23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341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DB300-B6EB-8E3F-49D5-A2FBB708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DABB7F-15A7-E259-3C34-0B99AF8F7F01}"/>
              </a:ext>
            </a:extLst>
          </p:cNvPr>
          <p:cNvSpPr txBox="1"/>
          <p:nvPr/>
        </p:nvSpPr>
        <p:spPr>
          <a:xfrm>
            <a:off x="513080" y="2305615"/>
            <a:ext cx="6344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Century Gothic" panose="020B0502020202020204" pitchFamily="34" charset="0"/>
              </a:rPr>
              <a:t>O uso do </a:t>
            </a:r>
            <a:r>
              <a:rPr lang="pt-BR" sz="2800" b="1" dirty="0">
                <a:latin typeface="Century Gothic" panose="020B0502020202020204" pitchFamily="34" charset="0"/>
              </a:rPr>
              <a:t>SMOTE</a:t>
            </a:r>
            <a:r>
              <a:rPr lang="pt-BR" sz="2800" dirty="0">
                <a:latin typeface="Century Gothic" panose="020B0502020202020204" pitchFamily="34" charset="0"/>
              </a:rPr>
              <a:t> foi eficaz para </a:t>
            </a:r>
            <a:r>
              <a:rPr lang="pt-BR" sz="2800" b="1" dirty="0">
                <a:latin typeface="Century Gothic" panose="020B0502020202020204" pitchFamily="34" charset="0"/>
              </a:rPr>
              <a:t>balancear o conjunto de dados</a:t>
            </a:r>
            <a:r>
              <a:rPr lang="pt-BR" sz="2800" dirty="0">
                <a:latin typeface="Century Gothic" panose="020B0502020202020204" pitchFamily="34" charset="0"/>
              </a:rPr>
              <a:t>, permitindo que os modelos tivessem desempenho mais </a:t>
            </a:r>
            <a:r>
              <a:rPr lang="pt-BR" sz="2800" b="1" dirty="0">
                <a:latin typeface="Century Gothic" panose="020B0502020202020204" pitchFamily="34" charset="0"/>
              </a:rPr>
              <a:t>equilibrado</a:t>
            </a:r>
            <a:r>
              <a:rPr lang="pt-BR" sz="2800" dirty="0">
                <a:latin typeface="Century Gothic" panose="020B0502020202020204" pitchFamily="34" charset="0"/>
              </a:rPr>
              <a:t> entre as </a:t>
            </a:r>
            <a:r>
              <a:rPr lang="pt-BR" sz="2800" b="1" dirty="0">
                <a:latin typeface="Century Gothic" panose="020B0502020202020204" pitchFamily="34" charset="0"/>
              </a:rPr>
              <a:t>classes</a:t>
            </a:r>
            <a:r>
              <a:rPr lang="pt-BR" sz="28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4338" name="Picture 2" descr="Balança Equilíbrio Comércio - GIF gratuito no Pixabay">
            <a:extLst>
              <a:ext uri="{FF2B5EF4-FFF2-40B4-BE49-F238E27FC236}">
                <a16:creationId xmlns:a16="http://schemas.microsoft.com/office/drawing/2014/main" id="{064108C2-1C46-D145-0C1C-4D288A8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90600"/>
            <a:ext cx="39147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242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E8DE-E2A1-BBAC-B1F7-C23297C1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0C63A86-D3F6-792B-5882-6F20C0EA4E0E}"/>
              </a:ext>
            </a:extLst>
          </p:cNvPr>
          <p:cNvSpPr txBox="1"/>
          <p:nvPr/>
        </p:nvSpPr>
        <p:spPr>
          <a:xfrm>
            <a:off x="792481" y="2967335"/>
            <a:ext cx="389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CONTEXTO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ED5555A-EAA3-8B3E-FAF6-AECFD113FAF8}"/>
              </a:ext>
            </a:extLst>
          </p:cNvPr>
          <p:cNvGrpSpPr/>
          <p:nvPr/>
        </p:nvGrpSpPr>
        <p:grpSpPr>
          <a:xfrm>
            <a:off x="5547360" y="370589"/>
            <a:ext cx="6207760" cy="6094070"/>
            <a:chOff x="5547360" y="370589"/>
            <a:chExt cx="6207760" cy="6094070"/>
          </a:xfrm>
        </p:grpSpPr>
        <p:pic>
          <p:nvPicPr>
            <p:cNvPr id="1028" name="Picture 4" descr="Air quality | RPS">
              <a:extLst>
                <a:ext uri="{FF2B5EF4-FFF2-40B4-BE49-F238E27FC236}">
                  <a16:creationId xmlns:a16="http://schemas.microsoft.com/office/drawing/2014/main" id="{ACD5AFC3-D18F-D875-F6ED-FC30D9A01C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18" r="6367"/>
            <a:stretch>
              <a:fillRect/>
            </a:stretch>
          </p:blipFill>
          <p:spPr bwMode="auto">
            <a:xfrm flipH="1">
              <a:off x="5547360" y="370589"/>
              <a:ext cx="6207760" cy="6094070"/>
            </a:xfrm>
            <a:prstGeom prst="roundRect">
              <a:avLst>
                <a:gd name="adj" fmla="val 470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F24AB051-7C82-52FC-2667-7CA797BB49E9}"/>
                </a:ext>
              </a:extLst>
            </p:cNvPr>
            <p:cNvSpPr/>
            <p:nvPr/>
          </p:nvSpPr>
          <p:spPr>
            <a:xfrm>
              <a:off x="5547360" y="381965"/>
              <a:ext cx="6207760" cy="6082694"/>
            </a:xfrm>
            <a:prstGeom prst="roundRect">
              <a:avLst>
                <a:gd name="adj" fmla="val 453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291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859E-106C-2732-2F86-A9A78D5AF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7DA6F1-C6D4-FD67-3D95-11C9AC42CE4D}"/>
              </a:ext>
            </a:extLst>
          </p:cNvPr>
          <p:cNvSpPr txBox="1"/>
          <p:nvPr/>
        </p:nvSpPr>
        <p:spPr>
          <a:xfrm>
            <a:off x="513080" y="2090172"/>
            <a:ext cx="607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800" dirty="0">
                <a:latin typeface="Century Gothic" panose="020B0502020202020204" pitchFamily="34" charset="0"/>
              </a:rPr>
              <a:t>O ajuste de </a:t>
            </a:r>
            <a:r>
              <a:rPr lang="pt-BR" sz="2800" b="1" dirty="0" err="1">
                <a:latin typeface="Century Gothic" panose="020B0502020202020204" pitchFamily="34" charset="0"/>
              </a:rPr>
              <a:t>hiperparâmetros</a:t>
            </a:r>
            <a:r>
              <a:rPr lang="pt-BR" sz="2800" dirty="0">
                <a:latin typeface="Century Gothic" panose="020B0502020202020204" pitchFamily="34" charset="0"/>
              </a:rPr>
              <a:t> com </a:t>
            </a:r>
            <a:r>
              <a:rPr lang="pt-BR" sz="2800" b="1" dirty="0" err="1">
                <a:latin typeface="Century Gothic" panose="020B0502020202020204" pitchFamily="34" charset="0"/>
              </a:rPr>
              <a:t>GridSearchCV</a:t>
            </a:r>
            <a:r>
              <a:rPr lang="pt-BR" sz="2800" dirty="0">
                <a:latin typeface="Century Gothic" panose="020B0502020202020204" pitchFamily="34" charset="0"/>
              </a:rPr>
              <a:t> contribuiu significativamente para melhorar os resultados dos modelos em comparação com as configurações padrão.</a:t>
            </a:r>
          </a:p>
        </p:txBody>
      </p:sp>
      <p:pic>
        <p:nvPicPr>
          <p:cNvPr id="15364" name="Picture 4" descr="GitHub - npretto/pathfinding: Visual explanation of pathfinding algorithms  and how a*, Dijkstra and BFS can be seen as the same algorithm with  different parameter/data structures used under the hood">
            <a:extLst>
              <a:ext uri="{FF2B5EF4-FFF2-40B4-BE49-F238E27FC236}">
                <a16:creationId xmlns:a16="http://schemas.microsoft.com/office/drawing/2014/main" id="{BB4AD534-F57B-7836-61BB-02851E93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52" y="1077990"/>
            <a:ext cx="4907947" cy="470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6048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4C0BA-EF7A-C8F4-6CFE-433108EEA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DB7FB0A-7ADF-6081-0E60-EF10EEBB5E84}"/>
              </a:ext>
            </a:extLst>
          </p:cNvPr>
          <p:cNvSpPr txBox="1"/>
          <p:nvPr/>
        </p:nvSpPr>
        <p:spPr>
          <a:xfrm>
            <a:off x="360680" y="2528560"/>
            <a:ext cx="57353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entury Gothic" panose="020B0502020202020204" pitchFamily="34" charset="0"/>
              </a:rPr>
              <a:t>O </a:t>
            </a:r>
            <a:r>
              <a:rPr lang="pt-BR" sz="2400" b="1" dirty="0">
                <a:latin typeface="Century Gothic" panose="020B0502020202020204" pitchFamily="34" charset="0"/>
              </a:rPr>
              <a:t>desequilíbrio entre classes </a:t>
            </a:r>
            <a:r>
              <a:rPr lang="pt-BR" sz="2400" dirty="0">
                <a:latin typeface="Century Gothic" panose="020B0502020202020204" pitchFamily="34" charset="0"/>
              </a:rPr>
              <a:t>pode ter afetado o desempenho, mesmo com SMOTE.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entury Gothic" panose="020B0502020202020204" pitchFamily="34" charset="0"/>
              </a:rPr>
              <a:t>Modelos lineares como a </a:t>
            </a:r>
            <a:r>
              <a:rPr lang="pt-BR" sz="2400" b="1" dirty="0">
                <a:latin typeface="Century Gothic" panose="020B0502020202020204" pitchFamily="34" charset="0"/>
              </a:rPr>
              <a:t>regressão logística</a:t>
            </a:r>
            <a:r>
              <a:rPr lang="pt-BR" sz="2400" dirty="0">
                <a:latin typeface="Century Gothic" panose="020B0502020202020204" pitchFamily="34" charset="0"/>
              </a:rPr>
              <a:t> tiveram dificuldade em capturar padrões não lineares.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44C0CA-BBD3-75D4-8D1C-6E6D0EA17BA4}"/>
              </a:ext>
            </a:extLst>
          </p:cNvPr>
          <p:cNvSpPr txBox="1"/>
          <p:nvPr/>
        </p:nvSpPr>
        <p:spPr>
          <a:xfrm>
            <a:off x="360680" y="14307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Century Gothic" panose="020B0502020202020204" pitchFamily="34" charset="0"/>
              </a:rPr>
              <a:t>Limitações Encontradas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47F745-4166-0310-49DF-27CED75F491D}"/>
              </a:ext>
            </a:extLst>
          </p:cNvPr>
          <p:cNvSpPr txBox="1"/>
          <p:nvPr/>
        </p:nvSpPr>
        <p:spPr>
          <a:xfrm>
            <a:off x="6324600" y="2528560"/>
            <a:ext cx="5506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entury Gothic" panose="020B0502020202020204" pitchFamily="34" charset="0"/>
              </a:rPr>
              <a:t>Testar </a:t>
            </a:r>
            <a:r>
              <a:rPr lang="pt-BR" sz="2400" b="1" dirty="0">
                <a:latin typeface="Century Gothic" panose="020B0502020202020204" pitchFamily="34" charset="0"/>
              </a:rPr>
              <a:t>técnicas de balanceamento </a:t>
            </a:r>
            <a:r>
              <a:rPr lang="pt-BR" sz="2400" dirty="0">
                <a:latin typeface="Century Gothic" panose="020B0502020202020204" pitchFamily="34" charset="0"/>
              </a:rPr>
              <a:t>mais avançadas, como SMOTE-ENN ou ADASYN.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2400" dirty="0">
                <a:latin typeface="Century Gothic" panose="020B0502020202020204" pitchFamily="34" charset="0"/>
              </a:rPr>
              <a:t>Explorar </a:t>
            </a:r>
            <a:r>
              <a:rPr lang="pt-BR" sz="2400" b="1" dirty="0">
                <a:latin typeface="Century Gothic" panose="020B0502020202020204" pitchFamily="34" charset="0"/>
              </a:rPr>
              <a:t>modelos alternativos </a:t>
            </a:r>
            <a:r>
              <a:rPr lang="pt-BR" sz="2400" dirty="0">
                <a:latin typeface="Century Gothic" panose="020B0502020202020204" pitchFamily="34" charset="0"/>
              </a:rPr>
              <a:t>como SVM, </a:t>
            </a:r>
            <a:r>
              <a:rPr lang="pt-BR" sz="2400" dirty="0" err="1">
                <a:latin typeface="Century Gothic" panose="020B0502020202020204" pitchFamily="34" charset="0"/>
              </a:rPr>
              <a:t>Naive</a:t>
            </a:r>
            <a:r>
              <a:rPr lang="pt-BR" sz="2400" dirty="0">
                <a:latin typeface="Century Gothic" panose="020B0502020202020204" pitchFamily="34" charset="0"/>
              </a:rPr>
              <a:t> </a:t>
            </a:r>
            <a:r>
              <a:rPr lang="pt-BR" sz="2400" dirty="0" err="1">
                <a:latin typeface="Century Gothic" panose="020B0502020202020204" pitchFamily="34" charset="0"/>
              </a:rPr>
              <a:t>Bayes</a:t>
            </a:r>
            <a:r>
              <a:rPr lang="pt-BR" sz="2400" dirty="0">
                <a:latin typeface="Century Gothic" panose="020B0502020202020204" pitchFamily="34" charset="0"/>
              </a:rPr>
              <a:t> ou redes neurais.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30B0FB-0A04-7A84-E4CF-C0AADB16050C}"/>
              </a:ext>
            </a:extLst>
          </p:cNvPr>
          <p:cNvSpPr txBox="1"/>
          <p:nvPr/>
        </p:nvSpPr>
        <p:spPr>
          <a:xfrm>
            <a:off x="6324600" y="14307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Century Gothic" panose="020B0502020202020204" pitchFamily="34" charset="0"/>
              </a:rPr>
              <a:t>Possíveis Melhorias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05ADFA8-E357-CB66-A3A3-A17D87C324DC}"/>
              </a:ext>
            </a:extLst>
          </p:cNvPr>
          <p:cNvCxnSpPr>
            <a:cxnSpLocks/>
          </p:cNvCxnSpPr>
          <p:nvPr/>
        </p:nvCxnSpPr>
        <p:spPr>
          <a:xfrm>
            <a:off x="6141720" y="731520"/>
            <a:ext cx="0" cy="539496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1268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96550-E4DB-9ADF-B976-77614E6A6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hlinkClick r:id="rId3"/>
            <a:extLst>
              <a:ext uri="{FF2B5EF4-FFF2-40B4-BE49-F238E27FC236}">
                <a16:creationId xmlns:a16="http://schemas.microsoft.com/office/drawing/2014/main" id="{7383EE4E-414F-6B01-8F8B-17C634A0AB29}"/>
              </a:ext>
            </a:extLst>
          </p:cNvPr>
          <p:cNvSpPr txBox="1"/>
          <p:nvPr/>
        </p:nvSpPr>
        <p:spPr>
          <a:xfrm>
            <a:off x="2941318" y="2967335"/>
            <a:ext cx="630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LINK PARA COLAB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592A5EB-DC5D-C840-A19F-97690962DF70}"/>
              </a:ext>
            </a:extLst>
          </p:cNvPr>
          <p:cNvSpPr/>
          <p:nvPr/>
        </p:nvSpPr>
        <p:spPr>
          <a:xfrm>
            <a:off x="393700" y="387653"/>
            <a:ext cx="11404600" cy="6082694"/>
          </a:xfrm>
          <a:prstGeom prst="roundRect">
            <a:avLst>
              <a:gd name="adj" fmla="val 45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967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3F3B-A09B-EC03-C3FF-CFD39435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37750A9-FA68-A4A5-22D4-95E028E7118A}"/>
              </a:ext>
            </a:extLst>
          </p:cNvPr>
          <p:cNvGrpSpPr/>
          <p:nvPr/>
        </p:nvGrpSpPr>
        <p:grpSpPr>
          <a:xfrm>
            <a:off x="6217356" y="2280920"/>
            <a:ext cx="5344160" cy="3129280"/>
            <a:chOff x="6207760" y="1849120"/>
            <a:chExt cx="5344160" cy="3129280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DDA1BFF-2902-226C-6D74-2C94D83FA926}"/>
                </a:ext>
              </a:extLst>
            </p:cNvPr>
            <p:cNvSpPr/>
            <p:nvPr/>
          </p:nvSpPr>
          <p:spPr>
            <a:xfrm>
              <a:off x="6207760" y="1849120"/>
              <a:ext cx="5344160" cy="3129280"/>
            </a:xfrm>
            <a:prstGeom prst="roundRect">
              <a:avLst>
                <a:gd name="adj" fmla="val 3400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3C351E25-9F5F-2396-2AB1-79BD6861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755" y="2001837"/>
              <a:ext cx="5020169" cy="2823845"/>
            </a:xfrm>
            <a:prstGeom prst="roundRect">
              <a:avLst>
                <a:gd name="adj" fmla="val 2250"/>
              </a:avLst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8AAD5E-079A-7B44-72D8-7E058044463E}"/>
              </a:ext>
            </a:extLst>
          </p:cNvPr>
          <p:cNvSpPr txBox="1"/>
          <p:nvPr/>
        </p:nvSpPr>
        <p:spPr>
          <a:xfrm>
            <a:off x="1066800" y="634688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AIR QUALITY|DATASET UCI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02AC779-40B3-EADF-ECAC-81ED1C93D99A}"/>
              </a:ext>
            </a:extLst>
          </p:cNvPr>
          <p:cNvGrpSpPr/>
          <p:nvPr/>
        </p:nvGrpSpPr>
        <p:grpSpPr>
          <a:xfrm>
            <a:off x="649676" y="4527342"/>
            <a:ext cx="5344160" cy="1241186"/>
            <a:chOff x="649676" y="4527342"/>
            <a:chExt cx="5344160" cy="1241186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1A5E4C29-6367-662A-8C41-295E21C24D32}"/>
                </a:ext>
              </a:extLst>
            </p:cNvPr>
            <p:cNvSpPr/>
            <p:nvPr/>
          </p:nvSpPr>
          <p:spPr>
            <a:xfrm>
              <a:off x="649676" y="4527342"/>
              <a:ext cx="5344160" cy="1241186"/>
            </a:xfrm>
            <a:prstGeom prst="roundRect">
              <a:avLst>
                <a:gd name="adj" fmla="val 1339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40756E3-568C-53DA-F43D-8DFC90AECF2F}"/>
                </a:ext>
              </a:extLst>
            </p:cNvPr>
            <p:cNvSpPr txBox="1"/>
            <p:nvPr/>
          </p:nvSpPr>
          <p:spPr>
            <a:xfrm>
              <a:off x="835661" y="4527342"/>
              <a:ext cx="50227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2400" dirty="0">
                  <a:latin typeface="Century Gothic" panose="020B0502020202020204" pitchFamily="34" charset="0"/>
                </a:rPr>
                <a:t>O objetivo é </a:t>
              </a:r>
              <a:r>
                <a:rPr lang="pt-BR" altLang="pt-BR" sz="2400" b="1" dirty="0">
                  <a:latin typeface="Century Gothic" panose="020B0502020202020204" pitchFamily="34" charset="0"/>
                </a:rPr>
                <a:t>comparar a relação entre os sensores de baixo custo e os valores reais</a:t>
              </a:r>
              <a:r>
                <a:rPr lang="pt-BR" altLang="pt-BR" sz="2400" dirty="0">
                  <a:latin typeface="Century Gothic" panose="020B0502020202020204" pitchFamily="34" charset="0"/>
                </a:rPr>
                <a:t>.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E4B1777-5A08-93A7-F927-6B9E1A0949AF}"/>
              </a:ext>
            </a:extLst>
          </p:cNvPr>
          <p:cNvGrpSpPr/>
          <p:nvPr/>
        </p:nvGrpSpPr>
        <p:grpSpPr>
          <a:xfrm>
            <a:off x="649676" y="2012344"/>
            <a:ext cx="5344160" cy="985520"/>
            <a:chOff x="649676" y="2012344"/>
            <a:chExt cx="5344160" cy="985520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13934F8-0250-7496-8398-2FC398D77754}"/>
                </a:ext>
              </a:extLst>
            </p:cNvPr>
            <p:cNvSpPr/>
            <p:nvPr/>
          </p:nvSpPr>
          <p:spPr>
            <a:xfrm>
              <a:off x="649676" y="2012344"/>
              <a:ext cx="5344160" cy="9855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4690C8E-9AFD-E6C0-71E2-90D8EC132354}"/>
                </a:ext>
              </a:extLst>
            </p:cNvPr>
            <p:cNvSpPr txBox="1"/>
            <p:nvPr/>
          </p:nvSpPr>
          <p:spPr>
            <a:xfrm>
              <a:off x="785143" y="2089605"/>
              <a:ext cx="50732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2400" dirty="0">
                  <a:latin typeface="Century Gothic" panose="020B0502020202020204" pitchFamily="34" charset="0"/>
                </a:rPr>
                <a:t>Medições horárias de poluentes: </a:t>
              </a:r>
              <a:r>
                <a:rPr lang="pt-BR" altLang="pt-BR" sz="2400" b="1" dirty="0">
                  <a:latin typeface="Century Gothic" panose="020B0502020202020204" pitchFamily="34" charset="0"/>
                </a:rPr>
                <a:t>CO, NO₂, C6H6</a:t>
              </a:r>
              <a:r>
                <a:rPr lang="pt-BR" altLang="pt-BR" sz="2400" dirty="0">
                  <a:latin typeface="Century Gothic" panose="020B0502020202020204" pitchFamily="34" charset="0"/>
                </a:rPr>
                <a:t>, </a:t>
              </a:r>
              <a:r>
                <a:rPr lang="pt-BR" altLang="pt-BR" sz="2400" dirty="0" err="1">
                  <a:latin typeface="Century Gothic" panose="020B0502020202020204" pitchFamily="34" charset="0"/>
                </a:rPr>
                <a:t>etc</a:t>
              </a:r>
              <a:endParaRPr lang="pt-BR" altLang="pt-BR" sz="24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3BA9271-7D8F-91E3-F2DD-5CC4F17E5A50}"/>
              </a:ext>
            </a:extLst>
          </p:cNvPr>
          <p:cNvGrpSpPr/>
          <p:nvPr/>
        </p:nvGrpSpPr>
        <p:grpSpPr>
          <a:xfrm>
            <a:off x="649676" y="3075125"/>
            <a:ext cx="5344160" cy="1374956"/>
            <a:chOff x="649676" y="3075125"/>
            <a:chExt cx="5344160" cy="1374956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E90BBC6E-50B5-908F-1BA4-73A780FA8723}"/>
                </a:ext>
              </a:extLst>
            </p:cNvPr>
            <p:cNvSpPr/>
            <p:nvPr/>
          </p:nvSpPr>
          <p:spPr>
            <a:xfrm>
              <a:off x="649676" y="3075125"/>
              <a:ext cx="5344160" cy="1374956"/>
            </a:xfrm>
            <a:prstGeom prst="roundRect">
              <a:avLst>
                <a:gd name="adj" fmla="val 116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2C68D08-0D01-ECE1-0E39-3578108DD6C0}"/>
                </a:ext>
              </a:extLst>
            </p:cNvPr>
            <p:cNvSpPr txBox="1"/>
            <p:nvPr/>
          </p:nvSpPr>
          <p:spPr>
            <a:xfrm>
              <a:off x="785143" y="3131565"/>
              <a:ext cx="50732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2400" dirty="0">
                  <a:latin typeface="Century Gothic" panose="020B0502020202020204" pitchFamily="34" charset="0"/>
                </a:rPr>
                <a:t>Existem duas medições: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2400" b="1" dirty="0">
                  <a:latin typeface="Century Gothic" panose="020B0502020202020204" pitchFamily="34" charset="0"/>
                </a:rPr>
                <a:t>- GT (Ground </a:t>
              </a:r>
              <a:r>
                <a:rPr lang="pt-BR" altLang="pt-BR" sz="2400" b="1" dirty="0" err="1">
                  <a:latin typeface="Century Gothic" panose="020B0502020202020204" pitchFamily="34" charset="0"/>
                </a:rPr>
                <a:t>Truth</a:t>
              </a:r>
              <a:r>
                <a:rPr lang="pt-BR" altLang="pt-BR" sz="2400" b="1" dirty="0">
                  <a:latin typeface="Century Gothic" panose="020B0502020202020204" pitchFamily="34" charset="0"/>
                </a:rPr>
                <a:t>)</a:t>
              </a:r>
              <a:endParaRPr lang="pt-BR" altLang="pt-BR" sz="2400" dirty="0">
                <a:latin typeface="Century Gothic" panose="020B0502020202020204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pt-BR" altLang="pt-BR" sz="2400" b="1" dirty="0">
                  <a:latin typeface="Century Gothic" panose="020B0502020202020204" pitchFamily="34" charset="0"/>
                </a:rPr>
                <a:t>- Sensores PT08</a:t>
              </a:r>
              <a:endParaRPr lang="pt-BR" altLang="pt-BR" sz="24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0703C4-838B-FBA6-212D-2B7806BD00D6}"/>
              </a:ext>
            </a:extLst>
          </p:cNvPr>
          <p:cNvSpPr txBox="1"/>
          <p:nvPr/>
        </p:nvSpPr>
        <p:spPr>
          <a:xfrm>
            <a:off x="3048000" y="62233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https://archive.ics.uci.edu/dataset/360/air+quality</a:t>
            </a:r>
          </a:p>
        </p:txBody>
      </p:sp>
    </p:spTree>
    <p:extLst>
      <p:ext uri="{BB962C8B-B14F-4D97-AF65-F5344CB8AC3E}">
        <p14:creationId xmlns:p14="http://schemas.microsoft.com/office/powerpoint/2010/main" val="2420260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F636-AE67-9F05-9C1F-11E4200F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F9DA7F2-ACED-F053-B775-C6018D972CC3}"/>
              </a:ext>
            </a:extLst>
          </p:cNvPr>
          <p:cNvSpPr txBox="1"/>
          <p:nvPr/>
        </p:nvSpPr>
        <p:spPr>
          <a:xfrm>
            <a:off x="476444" y="2136338"/>
            <a:ext cx="1005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Century Gothic" panose="020B0502020202020204" pitchFamily="34" charset="0"/>
              </a:rPr>
              <a:t>QUÃO CONFIÁVEIS SÃO OS DADOS FORNECIDOS POR SENSORES DE BAIXO CUSTO?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5BA83E-5850-FD9D-D1AE-2CA246976A6B}"/>
              </a:ext>
            </a:extLst>
          </p:cNvPr>
          <p:cNvSpPr txBox="1"/>
          <p:nvPr/>
        </p:nvSpPr>
        <p:spPr>
          <a:xfrm>
            <a:off x="-3835815" y="2967335"/>
            <a:ext cx="338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OBJETIVO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7317F84-3157-2D46-5382-735D337AD50D}"/>
              </a:ext>
            </a:extLst>
          </p:cNvPr>
          <p:cNvSpPr/>
          <p:nvPr/>
        </p:nvSpPr>
        <p:spPr>
          <a:xfrm>
            <a:off x="13152120" y="1469985"/>
            <a:ext cx="6421120" cy="3906654"/>
          </a:xfrm>
          <a:prstGeom prst="roundRect">
            <a:avLst>
              <a:gd name="adj" fmla="val 45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8137F90-7072-6479-6876-F8592741647E}"/>
              </a:ext>
            </a:extLst>
          </p:cNvPr>
          <p:cNvSpPr txBox="1"/>
          <p:nvPr/>
        </p:nvSpPr>
        <p:spPr>
          <a:xfrm>
            <a:off x="13372490" y="1715152"/>
            <a:ext cx="60737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- </a:t>
            </a:r>
            <a:r>
              <a:rPr lang="pt-BR" b="1" dirty="0">
                <a:latin typeface="Century Gothic" panose="020B0502020202020204" pitchFamily="34" charset="0"/>
              </a:rPr>
              <a:t>CLASSIFICAÇÃO</a:t>
            </a:r>
            <a:r>
              <a:rPr lang="pt-BR" dirty="0">
                <a:latin typeface="Century Gothic" panose="020B0502020202020204" pitchFamily="34" charset="0"/>
              </a:rPr>
              <a:t>: Classificar a qualidade do ar com base na concentração de CO(GT)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</a:t>
            </a:r>
            <a:r>
              <a:rPr lang="pt-BR" b="1" dirty="0">
                <a:latin typeface="Century Gothic" panose="020B0502020202020204" pitchFamily="34" charset="0"/>
              </a:rPr>
              <a:t>REGRESSÃO</a:t>
            </a:r>
            <a:r>
              <a:rPr lang="pt-BR" dirty="0">
                <a:latin typeface="Century Gothic" panose="020B0502020202020204" pitchFamily="34" charset="0"/>
              </a:rPr>
              <a:t>: Predição contínua dos valores reais de CO(GT).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Avaliar a </a:t>
            </a:r>
            <a:r>
              <a:rPr lang="pt-BR" b="1" dirty="0">
                <a:latin typeface="Century Gothic" panose="020B0502020202020204" pitchFamily="34" charset="0"/>
              </a:rPr>
              <a:t>eficácia dos sensores de baixo custo </a:t>
            </a:r>
            <a:r>
              <a:rPr lang="pt-BR" dirty="0">
                <a:latin typeface="Century Gothic" panose="020B0502020202020204" pitchFamily="34" charset="0"/>
              </a:rPr>
              <a:t>em prever valores reais de concentração de poluentes.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Verificar se modelos de </a:t>
            </a:r>
            <a:r>
              <a:rPr lang="pt-BR" i="1" dirty="0">
                <a:latin typeface="Century Gothic" panose="020B0502020202020204" pitchFamily="34" charset="0"/>
              </a:rPr>
              <a:t>Machine Learning </a:t>
            </a:r>
            <a:r>
              <a:rPr lang="pt-BR" dirty="0">
                <a:latin typeface="Century Gothic" panose="020B0502020202020204" pitchFamily="34" charset="0"/>
              </a:rPr>
              <a:t>podem corrigir ou estimar com precisão as leituras reais (GT) a partir dos sensores mais baratos.</a:t>
            </a:r>
          </a:p>
        </p:txBody>
      </p:sp>
    </p:spTree>
    <p:extLst>
      <p:ext uri="{BB962C8B-B14F-4D97-AF65-F5344CB8AC3E}">
        <p14:creationId xmlns:p14="http://schemas.microsoft.com/office/powerpoint/2010/main" val="87140989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269B8-028C-A573-FADD-FCDB2814F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781754F-67E1-AE3A-1E76-98FB9DD10253}"/>
              </a:ext>
            </a:extLst>
          </p:cNvPr>
          <p:cNvSpPr txBox="1"/>
          <p:nvPr/>
        </p:nvSpPr>
        <p:spPr>
          <a:xfrm>
            <a:off x="1043138" y="2967335"/>
            <a:ext cx="338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OBJETIVO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7E235C9-B67E-7C00-41BA-F9F6647C02A1}"/>
              </a:ext>
            </a:extLst>
          </p:cNvPr>
          <p:cNvSpPr/>
          <p:nvPr/>
        </p:nvSpPr>
        <p:spPr>
          <a:xfrm>
            <a:off x="5440680" y="1469985"/>
            <a:ext cx="6421120" cy="3906654"/>
          </a:xfrm>
          <a:prstGeom prst="roundRect">
            <a:avLst>
              <a:gd name="adj" fmla="val 45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53F3DA-D69A-7A82-C714-2DA2123462C1}"/>
              </a:ext>
            </a:extLst>
          </p:cNvPr>
          <p:cNvSpPr txBox="1"/>
          <p:nvPr/>
        </p:nvSpPr>
        <p:spPr>
          <a:xfrm>
            <a:off x="5661050" y="1715152"/>
            <a:ext cx="60737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entury Gothic" panose="020B0502020202020204" pitchFamily="34" charset="0"/>
              </a:rPr>
              <a:t>- </a:t>
            </a:r>
            <a:r>
              <a:rPr lang="pt-BR" b="1" dirty="0">
                <a:latin typeface="Century Gothic" panose="020B0502020202020204" pitchFamily="34" charset="0"/>
              </a:rPr>
              <a:t>CLASSIFICAÇÃO</a:t>
            </a:r>
            <a:r>
              <a:rPr lang="pt-BR" dirty="0">
                <a:latin typeface="Century Gothic" panose="020B0502020202020204" pitchFamily="34" charset="0"/>
              </a:rPr>
              <a:t>: Classificar a qualidade do ar com base na concentração de CO(GT)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</a:t>
            </a:r>
            <a:r>
              <a:rPr lang="pt-BR" b="1" dirty="0">
                <a:latin typeface="Century Gothic" panose="020B0502020202020204" pitchFamily="34" charset="0"/>
              </a:rPr>
              <a:t>REGRESSÃO</a:t>
            </a:r>
            <a:r>
              <a:rPr lang="pt-BR" dirty="0">
                <a:latin typeface="Century Gothic" panose="020B0502020202020204" pitchFamily="34" charset="0"/>
              </a:rPr>
              <a:t>: Predição contínua dos valores reais de CO(GT).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Avaliar a </a:t>
            </a:r>
            <a:r>
              <a:rPr lang="pt-BR" b="1" dirty="0">
                <a:latin typeface="Century Gothic" panose="020B0502020202020204" pitchFamily="34" charset="0"/>
              </a:rPr>
              <a:t>eficácia dos sensores de baixo custo </a:t>
            </a:r>
            <a:r>
              <a:rPr lang="pt-BR" dirty="0">
                <a:latin typeface="Century Gothic" panose="020B0502020202020204" pitchFamily="34" charset="0"/>
              </a:rPr>
              <a:t>em prever valores reais de concentração de poluentes.</a:t>
            </a:r>
          </a:p>
          <a:p>
            <a:endParaRPr lang="pt-BR" dirty="0">
              <a:latin typeface="Century Gothic" panose="020B0502020202020204" pitchFamily="34" charset="0"/>
            </a:endParaRPr>
          </a:p>
          <a:p>
            <a:r>
              <a:rPr lang="pt-BR" dirty="0">
                <a:latin typeface="Century Gothic" panose="020B0502020202020204" pitchFamily="34" charset="0"/>
              </a:rPr>
              <a:t>- Verificar se modelos de </a:t>
            </a:r>
            <a:r>
              <a:rPr lang="pt-BR" i="1" dirty="0">
                <a:latin typeface="Century Gothic" panose="020B0502020202020204" pitchFamily="34" charset="0"/>
              </a:rPr>
              <a:t>Machine Learning </a:t>
            </a:r>
            <a:r>
              <a:rPr lang="pt-BR" dirty="0">
                <a:latin typeface="Century Gothic" panose="020B0502020202020204" pitchFamily="34" charset="0"/>
              </a:rPr>
              <a:t>podem corrigir ou estimar com precisão as leituras reais (GT) a partir dos sensores mais baratos.</a:t>
            </a:r>
          </a:p>
        </p:txBody>
      </p:sp>
    </p:spTree>
    <p:extLst>
      <p:ext uri="{BB962C8B-B14F-4D97-AF65-F5344CB8AC3E}">
        <p14:creationId xmlns:p14="http://schemas.microsoft.com/office/powerpoint/2010/main" val="394585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6E58F-264F-ED7D-647D-4819D13A2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5F7F70-A15B-0A1A-68AC-BCFBC70F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6" r="20296"/>
          <a:stretch/>
        </p:blipFill>
        <p:spPr bwMode="auto">
          <a:xfrm>
            <a:off x="6324600" y="370589"/>
            <a:ext cx="5430520" cy="6094070"/>
          </a:xfrm>
          <a:prstGeom prst="roundRect">
            <a:avLst>
              <a:gd name="adj" fmla="val 47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E242F05-F8AF-7338-680E-F89B74788F6E}"/>
              </a:ext>
            </a:extLst>
          </p:cNvPr>
          <p:cNvSpPr txBox="1"/>
          <p:nvPr/>
        </p:nvSpPr>
        <p:spPr>
          <a:xfrm>
            <a:off x="543559" y="2967335"/>
            <a:ext cx="52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METODOLOGIA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C2413D5-5D77-DC1E-B044-C5688667E321}"/>
              </a:ext>
            </a:extLst>
          </p:cNvPr>
          <p:cNvSpPr/>
          <p:nvPr/>
        </p:nvSpPr>
        <p:spPr>
          <a:xfrm>
            <a:off x="6324600" y="381965"/>
            <a:ext cx="5430520" cy="6082694"/>
          </a:xfrm>
          <a:prstGeom prst="roundRect">
            <a:avLst>
              <a:gd name="adj" fmla="val 45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545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1" name="Agrupar 3110">
            <a:extLst>
              <a:ext uri="{FF2B5EF4-FFF2-40B4-BE49-F238E27FC236}">
                <a16:creationId xmlns:a16="http://schemas.microsoft.com/office/drawing/2014/main" id="{ADF808D7-67C8-ECA6-2E5E-E4FBE0D58F9A}"/>
              </a:ext>
            </a:extLst>
          </p:cNvPr>
          <p:cNvGrpSpPr/>
          <p:nvPr/>
        </p:nvGrpSpPr>
        <p:grpSpPr>
          <a:xfrm>
            <a:off x="1205309" y="2024196"/>
            <a:ext cx="9612300" cy="3729008"/>
            <a:chOff x="1205309" y="2024196"/>
            <a:chExt cx="9612300" cy="372900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AADB4002-CAD6-3162-C26F-761885DF1C15}"/>
                </a:ext>
              </a:extLst>
            </p:cNvPr>
            <p:cNvSpPr txBox="1"/>
            <p:nvPr/>
          </p:nvSpPr>
          <p:spPr>
            <a:xfrm>
              <a:off x="1205309" y="2024198"/>
              <a:ext cx="2392102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IMPORTAÇÃO DOS DADOS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514CECC-C763-78DD-407B-975363E99B72}"/>
                </a:ext>
              </a:extLst>
            </p:cNvPr>
            <p:cNvSpPr txBox="1"/>
            <p:nvPr/>
          </p:nvSpPr>
          <p:spPr>
            <a:xfrm>
              <a:off x="3971383" y="2024197"/>
              <a:ext cx="2863960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PRÉ-PROCESSAMENTO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6341418C-EBB2-1C5C-D831-19DC316AB2C7}"/>
                </a:ext>
              </a:extLst>
            </p:cNvPr>
            <p:cNvSpPr txBox="1"/>
            <p:nvPr/>
          </p:nvSpPr>
          <p:spPr>
            <a:xfrm>
              <a:off x="7200328" y="2024196"/>
              <a:ext cx="2740742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ANÁLISE EXPLORATÓRIA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95D7950-99B4-81CD-632D-DB2128FD1609}"/>
                </a:ext>
              </a:extLst>
            </p:cNvPr>
            <p:cNvSpPr txBox="1"/>
            <p:nvPr/>
          </p:nvSpPr>
          <p:spPr>
            <a:xfrm>
              <a:off x="8006993" y="3429000"/>
              <a:ext cx="2810616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DIVISÃO EM TREINO E TESTE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9BA2DE4-67B3-945F-1913-87FEF4756DE5}"/>
                </a:ext>
              </a:extLst>
            </p:cNvPr>
            <p:cNvSpPr txBox="1"/>
            <p:nvPr/>
          </p:nvSpPr>
          <p:spPr>
            <a:xfrm>
              <a:off x="4899262" y="3429000"/>
              <a:ext cx="2740742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TREINAMENTO DOS MODELOS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67FF5D2-228B-C54A-7566-1CE23D25D2BD}"/>
                </a:ext>
              </a:extLst>
            </p:cNvPr>
            <p:cNvSpPr txBox="1"/>
            <p:nvPr/>
          </p:nvSpPr>
          <p:spPr>
            <a:xfrm>
              <a:off x="1205309" y="3429001"/>
              <a:ext cx="3326964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AJUSTE DE HIPERPARÂMETROS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B4675BA-BCE0-9AA2-353B-F96B908CCA58}"/>
                </a:ext>
              </a:extLst>
            </p:cNvPr>
            <p:cNvSpPr txBox="1"/>
            <p:nvPr/>
          </p:nvSpPr>
          <p:spPr>
            <a:xfrm>
              <a:off x="1205309" y="4833803"/>
              <a:ext cx="3222218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REDUÇÃO DE DIMENSIONALIDADE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CC98169-F571-C912-4593-D641C22A4A23}"/>
                </a:ext>
              </a:extLst>
            </p:cNvPr>
            <p:cNvSpPr txBox="1"/>
            <p:nvPr/>
          </p:nvSpPr>
          <p:spPr>
            <a:xfrm>
              <a:off x="4873671" y="4833803"/>
              <a:ext cx="2639716" cy="919401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latin typeface="Century Gothic" panose="020B0502020202020204" pitchFamily="34" charset="0"/>
                </a:rPr>
                <a:t>AVALIAÇÃO E VISUALIZAÇÃO</a:t>
              </a: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6DD81234-B921-D13A-38A3-4559C706E83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3597411" y="2483898"/>
              <a:ext cx="373972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A892A560-2116-5267-E82A-EADE77C206A7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6835343" y="2483897"/>
              <a:ext cx="364985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7130FA0-30F3-53DD-47AA-F6BE5E6E4CD4}"/>
                </a:ext>
              </a:extLst>
            </p:cNvPr>
            <p:cNvCxnSpPr>
              <a:cxnSpLocks/>
              <a:stCxn id="7" idx="1"/>
              <a:endCxn id="8" idx="3"/>
            </p:cNvCxnSpPr>
            <p:nvPr/>
          </p:nvCxnSpPr>
          <p:spPr>
            <a:xfrm flipH="1">
              <a:off x="7640004" y="3888701"/>
              <a:ext cx="36698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E516FBB3-B5AA-FAE9-FFFA-766CFC98A29D}"/>
                </a:ext>
              </a:extLst>
            </p:cNvPr>
            <p:cNvCxnSpPr>
              <a:cxnSpLocks/>
              <a:stCxn id="8" idx="1"/>
              <a:endCxn id="9" idx="3"/>
            </p:cNvCxnSpPr>
            <p:nvPr/>
          </p:nvCxnSpPr>
          <p:spPr>
            <a:xfrm flipH="1">
              <a:off x="4532273" y="3888701"/>
              <a:ext cx="366989" cy="1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9" name="Conector: Angulado 3088">
              <a:extLst>
                <a:ext uri="{FF2B5EF4-FFF2-40B4-BE49-F238E27FC236}">
                  <a16:creationId xmlns:a16="http://schemas.microsoft.com/office/drawing/2014/main" id="{1392259A-5662-4DA8-ABC2-F4104F555EF8}"/>
                </a:ext>
              </a:extLst>
            </p:cNvPr>
            <p:cNvCxnSpPr>
              <a:cxnSpLocks/>
              <a:stCxn id="6" idx="3"/>
              <a:endCxn id="7" idx="3"/>
            </p:cNvCxnSpPr>
            <p:nvPr/>
          </p:nvCxnSpPr>
          <p:spPr>
            <a:xfrm>
              <a:off x="9941070" y="2483897"/>
              <a:ext cx="876539" cy="1404804"/>
            </a:xfrm>
            <a:prstGeom prst="bentConnector3">
              <a:avLst>
                <a:gd name="adj1" fmla="val 12608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2" name="Conector de Seta Reta 3101">
              <a:extLst>
                <a:ext uri="{FF2B5EF4-FFF2-40B4-BE49-F238E27FC236}">
                  <a16:creationId xmlns:a16="http://schemas.microsoft.com/office/drawing/2014/main" id="{A73ADFDF-647F-F6FC-BADB-C423B64EB1C2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4427527" y="5293504"/>
              <a:ext cx="446144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5" name="Conector: Angulado 3104">
              <a:extLst>
                <a:ext uri="{FF2B5EF4-FFF2-40B4-BE49-F238E27FC236}">
                  <a16:creationId xmlns:a16="http://schemas.microsoft.com/office/drawing/2014/main" id="{AA988773-D07B-638B-CC72-17C6774E2231}"/>
                </a:ext>
              </a:extLst>
            </p:cNvPr>
            <p:cNvCxnSpPr>
              <a:cxnSpLocks/>
              <a:stCxn id="9" idx="1"/>
              <a:endCxn id="10" idx="1"/>
            </p:cNvCxnSpPr>
            <p:nvPr/>
          </p:nvCxnSpPr>
          <p:spPr>
            <a:xfrm rot="10800000" flipV="1">
              <a:off x="1205309" y="3888702"/>
              <a:ext cx="12700" cy="1404802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0" name="CaixaDeTexto 3109">
            <a:extLst>
              <a:ext uri="{FF2B5EF4-FFF2-40B4-BE49-F238E27FC236}">
                <a16:creationId xmlns:a16="http://schemas.microsoft.com/office/drawing/2014/main" id="{8BE88F0A-DD03-A532-9DEA-BAF840B79CF8}"/>
              </a:ext>
            </a:extLst>
          </p:cNvPr>
          <p:cNvSpPr txBox="1"/>
          <p:nvPr/>
        </p:nvSpPr>
        <p:spPr>
          <a:xfrm>
            <a:off x="3469641" y="409351"/>
            <a:ext cx="5252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atin typeface="Century Gothic" panose="020B0502020202020204" pitchFamily="34" charset="0"/>
              </a:rPr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1538512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C55A6-2802-1348-4141-B37C12BA9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0509CB7-0ADC-6741-F28E-3350F86F4B4B}"/>
              </a:ext>
            </a:extLst>
          </p:cNvPr>
          <p:cNvSpPr txBox="1"/>
          <p:nvPr/>
        </p:nvSpPr>
        <p:spPr>
          <a:xfrm>
            <a:off x="513080" y="1605424"/>
            <a:ext cx="97434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300" b="1" dirty="0">
                <a:latin typeface="Century Gothic" panose="020B0502020202020204" pitchFamily="34" charset="0"/>
              </a:rPr>
              <a:t>Substituição de valores negativos</a:t>
            </a:r>
            <a:br>
              <a:rPr lang="pt-BR" sz="3300" b="1" dirty="0">
                <a:latin typeface="Century Gothic" panose="020B0502020202020204" pitchFamily="34" charset="0"/>
              </a:rPr>
            </a:br>
            <a:r>
              <a:rPr lang="pt-BR" sz="3300" b="1" dirty="0">
                <a:latin typeface="Century Gothic" panose="020B0502020202020204" pitchFamily="34" charset="0"/>
              </a:rPr>
              <a:t>por uma interpolação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3300" b="1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300" b="1" dirty="0">
                <a:latin typeface="Century Gothic" panose="020B0502020202020204" pitchFamily="34" charset="0"/>
              </a:rPr>
              <a:t>Criação da variável alvo (</a:t>
            </a:r>
            <a:r>
              <a:rPr lang="pt-BR" sz="3300" b="1" dirty="0" err="1">
                <a:latin typeface="Century Gothic" panose="020B0502020202020204" pitchFamily="34" charset="0"/>
              </a:rPr>
              <a:t>CO_Class</a:t>
            </a:r>
            <a:r>
              <a:rPr lang="pt-BR" sz="3300" b="1" dirty="0">
                <a:latin typeface="Century Gothic" panose="020B0502020202020204" pitchFamily="34" charset="0"/>
              </a:rPr>
              <a:t>) -&gt; 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pt-BR" sz="3300" b="1" dirty="0">
              <a:latin typeface="Century Gothic" panose="020B0502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pt-BR" sz="3300" b="1" dirty="0">
                <a:latin typeface="Century Gothic" panose="020B0502020202020204" pitchFamily="34" charset="0"/>
              </a:rPr>
              <a:t>Aplicação SMOTE() para</a:t>
            </a:r>
            <a:br>
              <a:rPr lang="pt-BR" sz="3300" b="1" dirty="0">
                <a:latin typeface="Century Gothic" panose="020B0502020202020204" pitchFamily="34" charset="0"/>
              </a:rPr>
            </a:br>
            <a:r>
              <a:rPr lang="pt-BR" sz="3300" b="1" dirty="0">
                <a:latin typeface="Century Gothic" panose="020B0502020202020204" pitchFamily="34" charset="0"/>
              </a:rPr>
              <a:t>balanceamento das classes</a:t>
            </a:r>
          </a:p>
        </p:txBody>
      </p:sp>
    </p:spTree>
    <p:extLst>
      <p:ext uri="{BB962C8B-B14F-4D97-AF65-F5344CB8AC3E}">
        <p14:creationId xmlns:p14="http://schemas.microsoft.com/office/powerpoint/2010/main" val="22033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DA2A-DBB9-1C66-3B5D-8755BAF5E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60088F0-9D08-CF17-07C9-7AA12FAE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437566"/>
            <a:ext cx="11338560" cy="2172868"/>
          </a:xfrm>
          <a:prstGeom prst="roundRect">
            <a:avLst>
              <a:gd name="adj" fmla="val 11056"/>
            </a:avLst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8E3D48-2C6D-A2C3-127F-62C4F3E1E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791225"/>
            <a:ext cx="4114800" cy="3561550"/>
          </a:xfrm>
          <a:prstGeom prst="roundRect">
            <a:avLst>
              <a:gd name="adj" fmla="val 6826"/>
            </a:avLst>
          </a:prstGeom>
        </p:spPr>
      </p:pic>
    </p:spTree>
    <p:extLst>
      <p:ext uri="{BB962C8B-B14F-4D97-AF65-F5344CB8AC3E}">
        <p14:creationId xmlns:p14="http://schemas.microsoft.com/office/powerpoint/2010/main" val="23856379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783</Words>
  <Application>Microsoft Office PowerPoint</Application>
  <PresentationFormat>Widescreen</PresentationFormat>
  <Paragraphs>116</Paragraphs>
  <Slides>22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Century Gothic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André Melo</dc:creator>
  <cp:lastModifiedBy>André Melo</cp:lastModifiedBy>
  <cp:revision>3</cp:revision>
  <dcterms:created xsi:type="dcterms:W3CDTF">2025-07-01T00:02:13Z</dcterms:created>
  <dcterms:modified xsi:type="dcterms:W3CDTF">2025-07-01T19:10:59Z</dcterms:modified>
</cp:coreProperties>
</file>